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315200"/>
  <p:notesSz cx="6858000" cy="9144000"/>
  <p:embeddedFontLst>
    <p:embeddedFont>
      <p:font typeface="Comfortaa Light"/>
      <p:regular r:id="rId8"/>
      <p:bold r:id="rId9"/>
    </p:embeddedFont>
    <p:embeddedFont>
      <p:font typeface="Comfortaa"/>
      <p:regular r:id="rId10"/>
      <p:bold r:id="rId11"/>
    </p:embeddedFont>
    <p:embeddedFont>
      <p:font typeface="Century Gothic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304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02BF7EE-F54E-49B4-9C27-A5E02CB7C77F}">
  <a:tblStyle styleId="{C02BF7EE-F54E-49B4-9C27-A5E02CB7C77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30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omfortaa-bold.fntdata"/><Relationship Id="rId10" Type="http://schemas.openxmlformats.org/officeDocument/2006/relationships/font" Target="fonts/Comfortaa-regular.fntdata"/><Relationship Id="rId13" Type="http://schemas.openxmlformats.org/officeDocument/2006/relationships/font" Target="fonts/CenturyGothic-bold.fntdata"/><Relationship Id="rId12" Type="http://schemas.openxmlformats.org/officeDocument/2006/relationships/font" Target="fonts/CenturyGothic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ComfortaaLight-bold.fntdata"/><Relationship Id="rId15" Type="http://schemas.openxmlformats.org/officeDocument/2006/relationships/font" Target="fonts/CenturyGothic-boldItalic.fntdata"/><Relationship Id="rId14" Type="http://schemas.openxmlformats.org/officeDocument/2006/relationships/font" Target="fonts/CenturyGothic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ComfortaaLigh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82382" y="685800"/>
            <a:ext cx="2493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82382" y="685800"/>
            <a:ext cx="2493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49367" y="1456058"/>
            <a:ext cx="6816300" cy="4014000"/>
          </a:xfrm>
          <a:prstGeom prst="rect">
            <a:avLst/>
          </a:prstGeom>
        </p:spPr>
        <p:txBody>
          <a:bodyPr anchorCtr="0" anchor="b" bIns="110375" lIns="110375" spcFirstLastPara="1" rIns="110375" wrap="square" tIns="110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1pPr>
            <a:lvl2pPr lvl="1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2pPr>
            <a:lvl3pPr lvl="2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3pPr>
            <a:lvl4pPr lvl="3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4pPr>
            <a:lvl5pPr lvl="4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5pPr>
            <a:lvl6pPr lvl="5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6pPr>
            <a:lvl7pPr lvl="6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7pPr>
            <a:lvl8pPr lvl="7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8pPr>
            <a:lvl9pPr lvl="8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49360" y="5542289"/>
            <a:ext cx="6816300" cy="1550100"/>
          </a:xfrm>
          <a:prstGeom prst="rect">
            <a:avLst/>
          </a:prstGeom>
        </p:spPr>
        <p:txBody>
          <a:bodyPr anchorCtr="0" anchor="t" bIns="110375" lIns="110375" spcFirstLastPara="1" rIns="110375" wrap="square" tIns="110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110375" lIns="110375" spcFirstLastPara="1" rIns="110375" wrap="square" tIns="110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49360" y="2163089"/>
            <a:ext cx="6816300" cy="3839700"/>
          </a:xfrm>
          <a:prstGeom prst="rect">
            <a:avLst/>
          </a:prstGeom>
        </p:spPr>
        <p:txBody>
          <a:bodyPr anchorCtr="0" anchor="b" bIns="110375" lIns="110375" spcFirstLastPara="1" rIns="110375" wrap="square" tIns="110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49360" y="6164351"/>
            <a:ext cx="6816300" cy="2544000"/>
          </a:xfrm>
          <a:prstGeom prst="rect">
            <a:avLst/>
          </a:prstGeom>
        </p:spPr>
        <p:txBody>
          <a:bodyPr anchorCtr="0" anchor="t" bIns="110375" lIns="110375" spcFirstLastPara="1" rIns="110375" wrap="square" tIns="110375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110375" lIns="110375" spcFirstLastPara="1" rIns="110375" wrap="square" tIns="110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110375" lIns="110375" spcFirstLastPara="1" rIns="110375" wrap="square" tIns="110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49360" y="4206107"/>
            <a:ext cx="6816300" cy="1646400"/>
          </a:xfrm>
          <a:prstGeom prst="rect">
            <a:avLst/>
          </a:prstGeom>
        </p:spPr>
        <p:txBody>
          <a:bodyPr anchorCtr="0" anchor="ctr" bIns="110375" lIns="110375" spcFirstLastPara="1" rIns="110375" wrap="square" tIns="110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110375" lIns="110375" spcFirstLastPara="1" rIns="110375" wrap="square" tIns="110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49360" y="870271"/>
            <a:ext cx="6816300" cy="1119900"/>
          </a:xfrm>
          <a:prstGeom prst="rect">
            <a:avLst/>
          </a:prstGeom>
        </p:spPr>
        <p:txBody>
          <a:bodyPr anchorCtr="0" anchor="t" bIns="110375" lIns="110375" spcFirstLastPara="1" rIns="110375" wrap="square" tIns="110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49360" y="2253729"/>
            <a:ext cx="6816300" cy="6681000"/>
          </a:xfrm>
          <a:prstGeom prst="rect">
            <a:avLst/>
          </a:prstGeom>
        </p:spPr>
        <p:txBody>
          <a:bodyPr anchorCtr="0" anchor="t" bIns="110375" lIns="110375" spcFirstLastPara="1" rIns="110375" wrap="square" tIns="110375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110375" lIns="110375" spcFirstLastPara="1" rIns="110375" wrap="square" tIns="110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49360" y="870271"/>
            <a:ext cx="6816300" cy="1119900"/>
          </a:xfrm>
          <a:prstGeom prst="rect">
            <a:avLst/>
          </a:prstGeom>
        </p:spPr>
        <p:txBody>
          <a:bodyPr anchorCtr="0" anchor="t" bIns="110375" lIns="110375" spcFirstLastPara="1" rIns="110375" wrap="square" tIns="110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49360" y="2253729"/>
            <a:ext cx="3199800" cy="6681000"/>
          </a:xfrm>
          <a:prstGeom prst="rect">
            <a:avLst/>
          </a:prstGeom>
        </p:spPr>
        <p:txBody>
          <a:bodyPr anchorCtr="0" anchor="t" bIns="110375" lIns="110375" spcFirstLastPara="1" rIns="110375" wrap="square" tIns="110375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865920" y="2253729"/>
            <a:ext cx="3199800" cy="6681000"/>
          </a:xfrm>
          <a:prstGeom prst="rect">
            <a:avLst/>
          </a:prstGeom>
        </p:spPr>
        <p:txBody>
          <a:bodyPr anchorCtr="0" anchor="t" bIns="110375" lIns="110375" spcFirstLastPara="1" rIns="110375" wrap="square" tIns="110375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110375" lIns="110375" spcFirstLastPara="1" rIns="110375" wrap="square" tIns="110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49360" y="870271"/>
            <a:ext cx="6816300" cy="1119900"/>
          </a:xfrm>
          <a:prstGeom prst="rect">
            <a:avLst/>
          </a:prstGeom>
        </p:spPr>
        <p:txBody>
          <a:bodyPr anchorCtr="0" anchor="t" bIns="110375" lIns="110375" spcFirstLastPara="1" rIns="110375" wrap="square" tIns="110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110375" lIns="110375" spcFirstLastPara="1" rIns="110375" wrap="square" tIns="110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49360" y="1086507"/>
            <a:ext cx="2246400" cy="1478100"/>
          </a:xfrm>
          <a:prstGeom prst="rect">
            <a:avLst/>
          </a:prstGeom>
        </p:spPr>
        <p:txBody>
          <a:bodyPr anchorCtr="0" anchor="b" bIns="110375" lIns="110375" spcFirstLastPara="1" rIns="110375" wrap="square" tIns="110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1pPr>
            <a:lvl2pPr lvl="1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2pPr>
            <a:lvl3pPr lvl="2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3pPr>
            <a:lvl4pPr lvl="3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4pPr>
            <a:lvl5pPr lvl="4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5pPr>
            <a:lvl6pPr lvl="5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6pPr>
            <a:lvl7pPr lvl="6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7pPr>
            <a:lvl8pPr lvl="7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8pPr>
            <a:lvl9pPr lvl="8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49360" y="2717440"/>
            <a:ext cx="2246400" cy="6217500"/>
          </a:xfrm>
          <a:prstGeom prst="rect">
            <a:avLst/>
          </a:prstGeom>
        </p:spPr>
        <p:txBody>
          <a:bodyPr anchorCtr="0" anchor="t" bIns="110375" lIns="110375" spcFirstLastPara="1" rIns="110375" wrap="square" tIns="11037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110375" lIns="110375" spcFirstLastPara="1" rIns="110375" wrap="square" tIns="110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392200" y="880293"/>
            <a:ext cx="5094300" cy="7999500"/>
          </a:xfrm>
          <a:prstGeom prst="rect">
            <a:avLst/>
          </a:prstGeom>
        </p:spPr>
        <p:txBody>
          <a:bodyPr anchorCtr="0" anchor="ctr" bIns="110375" lIns="110375" spcFirstLastPara="1" rIns="110375" wrap="square" tIns="110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110375" lIns="110375" spcFirstLastPara="1" rIns="110375" wrap="square" tIns="110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657600" y="-244"/>
            <a:ext cx="36576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0375" lIns="110375" spcFirstLastPara="1" rIns="110375" wrap="square" tIns="1103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2400" y="2411542"/>
            <a:ext cx="3236100" cy="2898600"/>
          </a:xfrm>
          <a:prstGeom prst="rect">
            <a:avLst/>
          </a:prstGeom>
        </p:spPr>
        <p:txBody>
          <a:bodyPr anchorCtr="0" anchor="b" bIns="110375" lIns="110375" spcFirstLastPara="1" rIns="110375" wrap="square" tIns="110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1pPr>
            <a:lvl2pPr lvl="1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2pPr>
            <a:lvl3pPr lvl="2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3pPr>
            <a:lvl4pPr lvl="3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4pPr>
            <a:lvl5pPr lvl="4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5pPr>
            <a:lvl6pPr lvl="5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6pPr>
            <a:lvl7pPr lvl="6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7pPr>
            <a:lvl8pPr lvl="7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8pPr>
            <a:lvl9pPr lvl="8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2400" y="5481569"/>
            <a:ext cx="3236100" cy="2415300"/>
          </a:xfrm>
          <a:prstGeom prst="rect">
            <a:avLst/>
          </a:prstGeom>
        </p:spPr>
        <p:txBody>
          <a:bodyPr anchorCtr="0" anchor="t" bIns="110375" lIns="110375" spcFirstLastPara="1" rIns="110375" wrap="square" tIns="110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3951600" y="1415969"/>
            <a:ext cx="3069600" cy="7226100"/>
          </a:xfrm>
          <a:prstGeom prst="rect">
            <a:avLst/>
          </a:prstGeom>
        </p:spPr>
        <p:txBody>
          <a:bodyPr anchorCtr="0" anchor="ctr" bIns="110375" lIns="110375" spcFirstLastPara="1" rIns="110375" wrap="square" tIns="110375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110375" lIns="110375" spcFirstLastPara="1" rIns="110375" wrap="square" tIns="110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49360" y="8273124"/>
            <a:ext cx="4799100" cy="1183500"/>
          </a:xfrm>
          <a:prstGeom prst="rect">
            <a:avLst/>
          </a:prstGeom>
        </p:spPr>
        <p:txBody>
          <a:bodyPr anchorCtr="0" anchor="ctr" bIns="110375" lIns="110375" spcFirstLastPara="1" rIns="110375" wrap="square" tIns="11037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110375" lIns="110375" spcFirstLastPara="1" rIns="110375" wrap="square" tIns="110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9360" y="870271"/>
            <a:ext cx="68163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0375" lIns="110375" spcFirstLastPara="1" rIns="110375" wrap="square" tIns="110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9360" y="2253729"/>
            <a:ext cx="68163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0375" lIns="110375" spcFirstLastPara="1" rIns="110375" wrap="square" tIns="110375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0375" lIns="110375" spcFirstLastPara="1" rIns="110375" wrap="square" tIns="110375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10725" y="1464875"/>
            <a:ext cx="6893700" cy="8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MHSL Student Council invites you to our Random Acts of Kindness Month!</a:t>
            </a:r>
            <a:endParaRPr b="1" sz="1500">
              <a:solidFill>
                <a:schemeClr val="dk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will learn, practice, and </a:t>
            </a:r>
            <a:r>
              <a:rPr lang="en" sz="150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promote</a:t>
            </a:r>
            <a:r>
              <a:rPr lang="en" sz="150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acts of </a:t>
            </a:r>
            <a:r>
              <a:rPr lang="en" sz="150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kindness</a:t>
            </a:r>
            <a:r>
              <a:rPr lang="en" sz="150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our classroom, school and AP community while celebrating on Fridays!</a:t>
            </a:r>
            <a:endParaRPr sz="2200">
              <a:solidFill>
                <a:schemeClr val="dk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55" name="Google Shape;55;p13"/>
          <p:cNvGraphicFramePr/>
          <p:nvPr/>
        </p:nvGraphicFramePr>
        <p:xfrm>
          <a:off x="218425" y="2476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{C02BF7EE-F54E-49B4-9C27-A5E02CB7C77F}</a:tableStyleId>
              </a:tblPr>
              <a:tblGrid>
                <a:gridCol w="6893575"/>
              </a:tblGrid>
              <a:tr h="844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fortaa Light"/>
                          <a:ea typeface="Comfortaa Light"/>
                          <a:cs typeface="Comfortaa Light"/>
                          <a:sym typeface="Comfortaa Light"/>
                        </a:rPr>
                        <a:t>February 2-6         </a:t>
                      </a:r>
                      <a:endParaRPr>
                        <a:latin typeface="Comfortaa Light"/>
                        <a:ea typeface="Comfortaa Light"/>
                        <a:cs typeface="Comfortaa Light"/>
                        <a:sym typeface="Comfortaa Ligh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Kindness in our Classroom Community Week</a:t>
                      </a:r>
                      <a:endParaRPr b="1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Comfortaa Light"/>
                        <a:ea typeface="Comfortaa Light"/>
                        <a:cs typeface="Comfortaa Light"/>
                        <a:sym typeface="Comfortaa Ligh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fortaa Light"/>
                          <a:ea typeface="Comfortaa Light"/>
                          <a:cs typeface="Comfortaa Light"/>
                          <a:sym typeface="Comfortaa Light"/>
                        </a:rPr>
                        <a:t>Fridayś Spirit Day- Each Classroom Chooses their Spirit Day </a:t>
                      </a:r>
                      <a:r>
                        <a:rPr lang="en" sz="1200">
                          <a:latin typeface="Comfortaa Light"/>
                          <a:ea typeface="Comfortaa Light"/>
                          <a:cs typeface="Comfortaa Light"/>
                          <a:sym typeface="Comfortaa Light"/>
                        </a:rPr>
                        <a:t>theme</a:t>
                      </a:r>
                      <a:r>
                        <a:rPr lang="en" sz="1200">
                          <a:latin typeface="Comfortaa Light"/>
                          <a:ea typeface="Comfortaa Light"/>
                          <a:cs typeface="Comfortaa Light"/>
                          <a:sym typeface="Comfortaa Light"/>
                        </a:rPr>
                        <a:t> for their room!</a:t>
                      </a:r>
                      <a:endParaRPr sz="1200">
                        <a:latin typeface="Comfortaa Light"/>
                        <a:ea typeface="Comfortaa Light"/>
                        <a:cs typeface="Comfortaa Light"/>
                        <a:sym typeface="Comfortaa Light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44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omfortaa Light"/>
                          <a:ea typeface="Comfortaa Light"/>
                          <a:cs typeface="Comfortaa Light"/>
                          <a:sym typeface="Comfortaa Light"/>
                        </a:rPr>
                        <a:t>February 9-13     </a:t>
                      </a:r>
                      <a:endParaRPr>
                        <a:solidFill>
                          <a:schemeClr val="dk1"/>
                        </a:solidFill>
                        <a:latin typeface="Comfortaa Light"/>
                        <a:ea typeface="Comfortaa Light"/>
                        <a:cs typeface="Comfortaa Light"/>
                        <a:sym typeface="Comfortaa Ligh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Kindness in our School Community Week</a:t>
                      </a:r>
                      <a:endParaRPr b="1">
                        <a:solidFill>
                          <a:schemeClr val="dk1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solidFill>
                          <a:schemeClr val="dk1"/>
                        </a:solidFill>
                        <a:latin typeface="Comfortaa Light"/>
                        <a:ea typeface="Comfortaa Light"/>
                        <a:cs typeface="Comfortaa Light"/>
                        <a:sym typeface="Comfortaa Ligh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  <a:latin typeface="Comfortaa Light"/>
                          <a:ea typeface="Comfortaa Light"/>
                          <a:cs typeface="Comfortaa Light"/>
                          <a:sym typeface="Comfortaa Light"/>
                        </a:rPr>
                        <a:t>Fridayś Spirit Day-  Friendship Day (wear red, pink, purple)</a:t>
                      </a:r>
                      <a:endParaRPr b="1">
                        <a:solidFill>
                          <a:schemeClr val="dk1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44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omfortaa Light"/>
                          <a:ea typeface="Comfortaa Light"/>
                          <a:cs typeface="Comfortaa Light"/>
                          <a:sym typeface="Comfortaa Light"/>
                        </a:rPr>
                        <a:t>February 16-20      </a:t>
                      </a:r>
                      <a:endParaRPr>
                        <a:solidFill>
                          <a:schemeClr val="dk1"/>
                        </a:solidFill>
                        <a:latin typeface="Comfortaa Light"/>
                        <a:ea typeface="Comfortaa Light"/>
                        <a:cs typeface="Comfortaa Light"/>
                        <a:sym typeface="Comfortaa Ligh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Kindness in our Home Week (on Winter Break)</a:t>
                      </a:r>
                      <a:endParaRPr b="1">
                        <a:solidFill>
                          <a:schemeClr val="dk1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solidFill>
                          <a:schemeClr val="dk1"/>
                        </a:solidFill>
                        <a:latin typeface="Comfortaa Light"/>
                        <a:ea typeface="Comfortaa Light"/>
                        <a:cs typeface="Comfortaa Light"/>
                        <a:sym typeface="Comfortaa Ligh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  <a:latin typeface="Comfortaa Light"/>
                          <a:ea typeface="Comfortaa Light"/>
                          <a:cs typeface="Comfortaa Light"/>
                          <a:sym typeface="Comfortaa Light"/>
                        </a:rPr>
                        <a:t>Fridayś Spirit Day-  Comfy in Kindness (wear warm comfortable clothes)</a:t>
                      </a:r>
                      <a:endParaRPr b="1">
                        <a:solidFill>
                          <a:schemeClr val="dk1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44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omfortaa Light"/>
                          <a:ea typeface="Comfortaa Light"/>
                          <a:cs typeface="Comfortaa Light"/>
                          <a:sym typeface="Comfortaa Light"/>
                        </a:rPr>
                        <a:t>February 23-28          </a:t>
                      </a:r>
                      <a:endParaRPr>
                        <a:solidFill>
                          <a:schemeClr val="dk1"/>
                        </a:solidFill>
                        <a:latin typeface="Comfortaa Light"/>
                        <a:ea typeface="Comfortaa Light"/>
                        <a:cs typeface="Comfortaa Light"/>
                        <a:sym typeface="Comfortaa Ligh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Kindness in our AP Community Week</a:t>
                      </a:r>
                      <a:endParaRPr b="1">
                        <a:solidFill>
                          <a:schemeClr val="dk1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solidFill>
                          <a:schemeClr val="dk1"/>
                        </a:solidFill>
                        <a:latin typeface="Comfortaa Light"/>
                        <a:ea typeface="Comfortaa Light"/>
                        <a:cs typeface="Comfortaa Light"/>
                        <a:sym typeface="Comfortaa Ligh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  <a:latin typeface="Comfortaa Light"/>
                          <a:ea typeface="Comfortaa Light"/>
                          <a:cs typeface="Comfortaa Light"/>
                          <a:sym typeface="Comfortaa Light"/>
                        </a:rPr>
                        <a:t>Fridayś Spirit Day- AP to the MAX (Load up on Blue and Gold from head to toe)</a:t>
                      </a:r>
                      <a:endParaRPr b="1">
                        <a:solidFill>
                          <a:schemeClr val="dk1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84700" y="8204870"/>
            <a:ext cx="3530499" cy="185352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218425" y="6966150"/>
            <a:ext cx="6766800" cy="26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rPr>
              <a:t>During our Winter Break, we would like to continue our Acts of Kindness.  Here are some ideas for kind acts at home-</a:t>
            </a:r>
            <a:endParaRPr sz="1600">
              <a:solidFill>
                <a:schemeClr val="dk2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</a:pPr>
            <a:r>
              <a:rPr lang="en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Help with a chore</a:t>
            </a:r>
            <a:endParaRPr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</a:pPr>
            <a:r>
              <a:rPr lang="en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Be kind to siblings</a:t>
            </a:r>
            <a:endParaRPr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</a:pPr>
            <a:r>
              <a:rPr lang="en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Send cards or emails to relatives</a:t>
            </a:r>
            <a:endParaRPr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</a:pPr>
            <a:r>
              <a:rPr lang="en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Tell someone you love them, or give hugs</a:t>
            </a:r>
            <a:endParaRPr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</a:pPr>
            <a:r>
              <a:rPr lang="en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Give compliments</a:t>
            </a:r>
            <a:endParaRPr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</a:pPr>
            <a:r>
              <a:rPr lang="en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Play a game together</a:t>
            </a:r>
            <a:endParaRPr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</a:pPr>
            <a:r>
              <a:rPr lang="en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Plan a family night</a:t>
            </a:r>
            <a:endParaRPr sz="11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2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25" y="2"/>
            <a:ext cx="7315200" cy="133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